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3"/>
    <p:sldId id="1242" r:id="rId4"/>
    <p:sldId id="1286" r:id="rId5"/>
    <p:sldId id="1285" r:id="rId6"/>
    <p:sldId id="1289" r:id="rId7"/>
    <p:sldId id="1290" r:id="rId8"/>
    <p:sldId id="1287" r:id="rId9"/>
    <p:sldId id="1249" r:id="rId10"/>
    <p:sldId id="1250" r:id="rId11"/>
    <p:sldId id="1252" r:id="rId12"/>
    <p:sldId id="1291" r:id="rId13"/>
    <p:sldId id="1292" r:id="rId14"/>
    <p:sldId id="1294" r:id="rId15"/>
    <p:sldId id="1293" r:id="rId16"/>
    <p:sldId id="1295" r:id="rId17"/>
    <p:sldId id="1296" r:id="rId18"/>
    <p:sldId id="1254" r:id="rId19"/>
    <p:sldId id="1297" r:id="rId20"/>
    <p:sldId id="1272" r:id="rId21"/>
    <p:sldId id="1301" r:id="rId22"/>
    <p:sldId id="1298" r:id="rId23"/>
    <p:sldId id="1274" r:id="rId24"/>
    <p:sldId id="1240" r:id="rId25"/>
    <p:sldId id="1257" r:id="rId26"/>
    <p:sldId id="1302" r:id="rId27"/>
    <p:sldId id="1303" r:id="rId28"/>
    <p:sldId id="1304" r:id="rId29"/>
    <p:sldId id="1305" r:id="rId30"/>
    <p:sldId id="1258" r:id="rId31"/>
    <p:sldId id="1306" r:id="rId32"/>
    <p:sldId id="1260" r:id="rId3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notesMaster" Target="notesMasters/notesMaster1.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17.png"/><Relationship Id="rId1" Type="http://schemas.openxmlformats.org/officeDocument/2006/relationships/image" Target="../media/image16.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烃</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第三节　芳香烃</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）实验室制备溴苯的注意事项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纯溴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要得到催化剂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，需加入铁屑；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锥形瓶中的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导管不能插入液面以下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，防止倒吸，因为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极易溶于水；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产品处理（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精制溴苯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118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硝基苯的制备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配制混合酸：先将</a:t>
            </a:r>
            <a:r>
              <a:rPr lang="en-US" altLang="zh-CN" b="1">
                <a:solidFill>
                  <a:srgbClr val="000000"/>
                </a:solidFill>
                <a:ea typeface="宋体" panose="02010600030101010101" pitchFamily="2" charset="-122"/>
                <a:cs typeface="Times New Roman" panose="02020603050405020304" pitchFamily="18" charset="0"/>
              </a:rPr>
              <a:t>1.5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浓硝酸注入大试管中，再慢慢注入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浓硫酸，并及时摇匀和冷却；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向冷却后的混合酸中逐滴加入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苯，充分振荡，混合均匀，注意避免温度过高；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塞上带有导管的橡皮塞，将大试管放在</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的水浴中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d183.jpg" descr="id:2147492626;FounderCES"/>
          <p:cNvPicPr/>
          <p:nvPr/>
        </p:nvPicPr>
        <p:blipFill>
          <a:blip r:embed="rId1"/>
          <a:stretch>
            <a:fillRect/>
          </a:stretch>
        </p:blipFill>
        <p:spPr>
          <a:xfrm>
            <a:off x="5486240" y="692696"/>
            <a:ext cx="1235075" cy="25615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95525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将反应后的液体倒入一个盛有水的烧杯中，可以观察到烧杯底部有黄色油状物质生成。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）实验室制备硝基苯的注意事项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试剂添加顺序：浓硝酸</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浓硫酸的作用是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催化剂、吸水剂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必须用水浴加热，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温度计插入水浴中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测量水的温度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955250"/>
              </a:xfrm>
              <a:blipFill rotWithShape="1">
                <a:blip r:embed="rId1"/>
                <a:stretch>
                  <a:fillRect l="-2" t="-16" r="1" b="-8722"/>
                </a:stretch>
              </a:blipFill>
            </p:spPr>
            <p:txBody>
              <a:bodyPr/>
              <a:lstStyle/>
              <a:p>
                <a:r>
                  <a:rPr lang="zh-CN" altLang="en-US">
                    <a:noFill/>
                  </a:rPr>
                  <a:t> </a:t>
                </a:r>
              </a:p>
            </p:txBody>
          </p:sp>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764704"/>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通过苯与浓硫酸和浓硝酸的混合液在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的水浴中加热制备硝基苯。已知苯与硝基苯的某些物理性质如表所示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2038966"/>
          <a:ext cx="11422984" cy="1645920"/>
        </p:xfrm>
        <a:graphic>
          <a:graphicData uri="http://schemas.openxmlformats.org/drawingml/2006/table">
            <a:tbl>
              <a:tblPr firstRow="1" firstCol="1" bandRow="1"/>
              <a:tblGrid>
                <a:gridCol w="2538187"/>
                <a:gridCol w="3173305"/>
                <a:gridCol w="3173305"/>
                <a:gridCol w="2538187"/>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沸点</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mn-lt"/>
                          <a:ea typeface="宋体" panose="02010600030101010101" pitchFamily="2" charset="-122"/>
                          <a:cs typeface="Times New Roman" panose="02020603050405020304" pitchFamily="18" charset="0"/>
                        </a:rPr>
                        <a:t>5.5</a:t>
                      </a:r>
                      <a:endParaRPr lang="zh-CN" sz="10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80</a:t>
                      </a:r>
                      <a:r>
                        <a:rPr kumimoji="0" lang="en-US" altLang="zh-CN" sz="2400" b="1" i="0" u="none" strike="noStrike" kern="1200" cap="none" spc="0" normalizeH="0" baseline="0" noProof="0" smtClean="0">
                          <a:ln>
                            <a:noFill/>
                          </a:ln>
                          <a:solidFill>
                            <a:srgbClr val="000000"/>
                          </a:solidFill>
                          <a:effectLst/>
                          <a:uLnTx/>
                          <a:uFillTx/>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硝基苯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kumimoji="0" lang="en-US" altLang="zh-CN" sz="2400" b="1" i="0" u="none" strike="noStrike" kern="1200" cap="none" spc="0" normalizeH="0" baseline="0" noProof="0" smtClean="0">
                          <a:ln>
                            <a:noFill/>
                          </a:ln>
                          <a:solidFill>
                            <a:srgbClr val="000000"/>
                          </a:solidFill>
                          <a:effectLst/>
                          <a:uLnTx/>
                          <a:uFillTx/>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210</a:t>
                      </a:r>
                      <a:r>
                        <a:rPr kumimoji="0" lang="en-US" altLang="zh-CN" sz="2400" b="1" i="0" u="none" strike="noStrike" kern="1200" cap="none" spc="0" normalizeH="0" baseline="0" noProof="0" smtClean="0">
                          <a:ln>
                            <a:noFill/>
                          </a:ln>
                          <a:solidFill>
                            <a:srgbClr val="000000"/>
                          </a:solidFill>
                          <a:effectLst/>
                          <a:uLnTx/>
                          <a:uFillTx/>
                          <a:latin typeface="+mn-lt"/>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）配制浓硫酸和浓硝酸混合液的操作是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334566" y="1494304"/>
            <a:ext cx="983615" cy="350520"/>
          </a:xfrm>
          <a:prstGeom prst="rect">
            <a:avLst/>
          </a:prstGeom>
        </p:spPr>
      </p:pic>
      <p:pic>
        <p:nvPicPr>
          <p:cNvPr id="5" name="24答案.eps" descr="id:2147491616;FounderCES"/>
          <p:cNvPicPr/>
          <p:nvPr/>
        </p:nvPicPr>
        <p:blipFill>
          <a:blip r:embed="rId2"/>
          <a:stretch>
            <a:fillRect/>
          </a:stretch>
        </p:blipFill>
        <p:spPr>
          <a:xfrm>
            <a:off x="388957" y="3184605"/>
            <a:ext cx="983615" cy="350520"/>
          </a:xfrm>
          <a:prstGeom prst="rect">
            <a:avLst/>
          </a:prstGeom>
        </p:spPr>
      </p:pic>
      <p:sp>
        <p:nvSpPr>
          <p:cNvPr id="2" name="矩形 1"/>
          <p:cNvSpPr/>
          <p:nvPr/>
        </p:nvSpPr>
        <p:spPr>
          <a:xfrm>
            <a:off x="360854" y="1340768"/>
            <a:ext cx="11485848" cy="1754326"/>
          </a:xfrm>
          <a:prstGeom prst="rect">
            <a:avLst/>
          </a:prstGeom>
        </p:spPr>
        <p:txBody>
          <a:bodyPr wrap="square">
            <a:spAutoFit/>
          </a:bodyPr>
          <a:lstStyle/>
          <a:p>
            <a:pPr indent="1078230" algn="just">
              <a:lnSpc>
                <a:spcPct val="150000"/>
              </a:lnSpc>
              <a:spcAft>
                <a:spcPts val="0"/>
              </a:spcAf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配制混合液与稀释浓硫酸的方法类似</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B0F0"/>
                </a:solidFill>
                <a:ea typeface="楷体" panose="02010609060101010101" pitchFamily="49" charset="-122"/>
                <a:cs typeface="Times New Roman" panose="02020603050405020304" pitchFamily="18" charset="0"/>
              </a:rPr>
              <a:t>配制</a:t>
            </a:r>
            <a:r>
              <a:rPr lang="zh-CN" altLang="zh-CN" sz="2400">
                <a:solidFill>
                  <a:srgbClr val="00B0F0"/>
                </a:solidFill>
                <a:ea typeface="楷体" panose="02010609060101010101" pitchFamily="49" charset="-122"/>
                <a:cs typeface="Times New Roman" panose="02020603050405020304" pitchFamily="18" charset="0"/>
              </a:rPr>
              <a:t>浓硫酸和浓硝酸的混合酸时</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一定要将浓硫酸慢慢注入浓硝酸中</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即将密度大的液体加入密度小的液体中</a:t>
            </a:r>
            <a:r>
              <a:rPr lang="zh-CN" altLang="zh-CN" sz="2400">
                <a:solidFill>
                  <a:srgbClr val="00B0F0"/>
                </a:solidFill>
                <a:cs typeface="Times New Roman" panose="02020603050405020304" pitchFamily="18" charset="0"/>
              </a:rPr>
              <a:t>，</a:t>
            </a:r>
            <a:r>
              <a:rPr lang="zh-CN" altLang="zh-CN" sz="2400">
                <a:solidFill>
                  <a:srgbClr val="00B0F0"/>
                </a:solidFill>
                <a:ea typeface="楷体" panose="02010609060101010101" pitchFamily="49" charset="-122"/>
                <a:cs typeface="Times New Roman" panose="02020603050405020304" pitchFamily="18" charset="0"/>
              </a:rPr>
              <a:t>切不可将试剂的添加顺序颠倒。</a:t>
            </a:r>
            <a:endParaRPr lang="zh-CN" altLang="zh-CN" sz="1050">
              <a:solidFill>
                <a:srgbClr val="000000"/>
              </a:solidFill>
              <a:cs typeface="Times New Roman" panose="02020603050405020304" pitchFamily="18" charset="0"/>
            </a:endParaRPr>
          </a:p>
        </p:txBody>
      </p:sp>
      <p:pic>
        <p:nvPicPr>
          <p:cNvPr id="7" name="箭头右.eps" descr="id:2147492662;FounderCES"/>
          <p:cNvPicPr/>
          <p:nvPr/>
        </p:nvPicPr>
        <p:blipFill>
          <a:blip r:embed="rId3"/>
          <a:stretch>
            <a:fillRect/>
          </a:stretch>
        </p:blipFill>
        <p:spPr>
          <a:xfrm>
            <a:off x="1558702" y="2048386"/>
            <a:ext cx="431165" cy="339090"/>
          </a:xfrm>
          <a:prstGeom prst="rect">
            <a:avLst/>
          </a:prstGeom>
        </p:spPr>
      </p:pic>
      <p:sp>
        <p:nvSpPr>
          <p:cNvPr id="8" name="矩形 7"/>
          <p:cNvSpPr/>
          <p:nvPr/>
        </p:nvSpPr>
        <p:spPr>
          <a:xfrm>
            <a:off x="1463824" y="3122120"/>
            <a:ext cx="8735838" cy="461665"/>
          </a:xfrm>
          <a:prstGeom prst="rect">
            <a:avLst/>
          </a:prstGeom>
        </p:spPr>
        <p:txBody>
          <a:bodyPr wrap="square">
            <a:spAutoFit/>
          </a:bodyPr>
          <a:lstStyle/>
          <a:p>
            <a:r>
              <a:rPr lang="zh-CN" altLang="zh-CN" sz="2400">
                <a:solidFill>
                  <a:srgbClr val="000000"/>
                </a:solidFill>
                <a:ea typeface="楷体" panose="02010609060101010101" pitchFamily="49" charset="-122"/>
                <a:cs typeface="Times New Roman" panose="02020603050405020304" pitchFamily="18" charset="0"/>
              </a:rPr>
              <a:t>将浓硫酸沿烧杯内壁慢慢注入浓硝酸中</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并不断搅拌</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冷却</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）分离硝基苯和水的混合物的方法是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；分离硝基苯和苯的混合物的方法是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478582" y="2132856"/>
            <a:ext cx="983615" cy="350520"/>
          </a:xfrm>
          <a:prstGeom prst="rect">
            <a:avLst/>
          </a:prstGeom>
        </p:spPr>
      </p:pic>
      <p:pic>
        <p:nvPicPr>
          <p:cNvPr id="5" name="24答案.eps" descr="id:2147491616;FounderCES"/>
          <p:cNvPicPr/>
          <p:nvPr/>
        </p:nvPicPr>
        <p:blipFill>
          <a:blip r:embed="rId2"/>
          <a:stretch>
            <a:fillRect/>
          </a:stretch>
        </p:blipFill>
        <p:spPr>
          <a:xfrm>
            <a:off x="423826" y="3326118"/>
            <a:ext cx="983615" cy="350520"/>
          </a:xfrm>
          <a:prstGeom prst="rect">
            <a:avLst/>
          </a:prstGeom>
        </p:spPr>
      </p:pic>
      <p:sp>
        <p:nvSpPr>
          <p:cNvPr id="2" name="矩形 1"/>
          <p:cNvSpPr/>
          <p:nvPr/>
        </p:nvSpPr>
        <p:spPr>
          <a:xfrm>
            <a:off x="423826" y="1988840"/>
            <a:ext cx="11422876"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硝基苯</a:t>
            </a:r>
            <a:r>
              <a:rPr lang="zh-CN" altLang="zh-CN" sz="2400">
                <a:solidFill>
                  <a:srgbClr val="000000"/>
                </a:solidFill>
                <a:ea typeface="楷体" panose="02010609060101010101" pitchFamily="49" charset="-122"/>
                <a:cs typeface="Times New Roman" panose="02020603050405020304" pitchFamily="18" charset="0"/>
              </a:rPr>
              <a:t>和水互不相溶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可用分液法分离</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硝基苯和苯互溶</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且沸点相差较大</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可用蒸馏法分离。</a:t>
            </a:r>
            <a:endParaRPr lang="zh-CN" altLang="zh-CN" sz="1050">
              <a:solidFill>
                <a:srgbClr val="000000"/>
              </a:solidFill>
              <a:cs typeface="Times New Roman" panose="02020603050405020304" pitchFamily="18" charset="0"/>
            </a:endParaRPr>
          </a:p>
        </p:txBody>
      </p:sp>
      <p:sp>
        <p:nvSpPr>
          <p:cNvPr id="6" name="矩形 5"/>
          <p:cNvSpPr/>
          <p:nvPr/>
        </p:nvSpPr>
        <p:spPr>
          <a:xfrm>
            <a:off x="1462197" y="3301643"/>
            <a:ext cx="2659702"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分液法</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蒸馏法</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）某同学用如图所示装置制取硝基苯：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用水浴加热的优点是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指出该装置中的两处缺陷：</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394950" y="2636912"/>
            <a:ext cx="983615" cy="350520"/>
          </a:xfrm>
          <a:prstGeom prst="rect">
            <a:avLst/>
          </a:prstGeom>
        </p:spPr>
      </p:pic>
      <p:pic>
        <p:nvPicPr>
          <p:cNvPr id="5" name="24答案.eps" descr="id:2147491616;FounderCES"/>
          <p:cNvPicPr/>
          <p:nvPr/>
        </p:nvPicPr>
        <p:blipFill>
          <a:blip r:embed="rId2"/>
          <a:stretch>
            <a:fillRect/>
          </a:stretch>
        </p:blipFill>
        <p:spPr>
          <a:xfrm>
            <a:off x="360854" y="4382814"/>
            <a:ext cx="983615" cy="350520"/>
          </a:xfrm>
          <a:prstGeom prst="rect">
            <a:avLst/>
          </a:prstGeom>
        </p:spPr>
      </p:pic>
      <p:sp>
        <p:nvSpPr>
          <p:cNvPr id="2" name="矩形 1"/>
          <p:cNvSpPr/>
          <p:nvPr/>
        </p:nvSpPr>
        <p:spPr>
          <a:xfrm>
            <a:off x="360854" y="2492896"/>
            <a:ext cx="11485848" cy="1754326"/>
          </a:xfrm>
          <a:prstGeom prst="rect">
            <a:avLst/>
          </a:prstGeom>
        </p:spPr>
        <p:txBody>
          <a:bodyPr wrap="square">
            <a:spAutoFit/>
          </a:bodyPr>
          <a:lstStyle/>
          <a:p>
            <a:pPr algn="just">
              <a:lnSpc>
                <a:spcPct val="150000"/>
              </a:lnSpc>
              <a:spcAft>
                <a:spcPts val="0"/>
              </a:spcAft>
            </a:pPr>
            <a:r>
              <a:rPr lang="en-US" altLang="zh-CN" sz="2400" smtClean="0">
                <a:solidFill>
                  <a:srgbClr val="000000"/>
                </a:solidFill>
                <a:latin typeface="宋体" panose="02010600030101010101" pitchFamily="2" charset="-122"/>
                <a:cs typeface="Times New Roman" panose="02020603050405020304" pitchFamily="18" charset="0"/>
              </a:rPr>
              <a:t>        ①</a:t>
            </a:r>
            <a:r>
              <a:rPr lang="zh-CN" altLang="zh-CN" sz="2400">
                <a:solidFill>
                  <a:srgbClr val="000000"/>
                </a:solidFill>
                <a:ea typeface="楷体" panose="02010609060101010101" pitchFamily="49" charset="-122"/>
                <a:cs typeface="Times New Roman" panose="02020603050405020304" pitchFamily="18" charset="0"/>
              </a:rPr>
              <a:t>水浴加热可以使反应物受热均匀</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且容易控制温度。</a:t>
            </a:r>
            <a:r>
              <a:rPr lang="en-US" altLang="zh-CN" sz="2400">
                <a:solidFill>
                  <a:srgbClr val="000000"/>
                </a:solidFill>
                <a:latin typeface="宋体" panose="02010600030101010101" pitchFamily="2" charset="-122"/>
                <a:cs typeface="Times New Roman" panose="02020603050405020304" pitchFamily="18" charset="0"/>
              </a:rPr>
              <a:t>②</a:t>
            </a:r>
            <a:r>
              <a:rPr lang="zh-CN" altLang="zh-CN" sz="2400">
                <a:solidFill>
                  <a:srgbClr val="000000"/>
                </a:solidFill>
                <a:ea typeface="楷体" panose="02010609060101010101" pitchFamily="49" charset="-122"/>
                <a:cs typeface="Times New Roman" panose="02020603050405020304" pitchFamily="18" charset="0"/>
              </a:rPr>
              <a:t>因烧杯底部温度过高</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作反应器的试管不能接触烧杯底部</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苯和浓硝酸均易挥发</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故应在试管口加一带长直玻璃管的橡胶塞</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长直玻璃管起导气、冷凝回流的作用。</a:t>
            </a:r>
            <a:endParaRPr lang="zh-CN" altLang="zh-CN" sz="1050">
              <a:solidFill>
                <a:srgbClr val="000000"/>
              </a:solidFill>
              <a:cs typeface="Times New Roman" panose="02020603050405020304" pitchFamily="18" charset="0"/>
            </a:endParaRPr>
          </a:p>
        </p:txBody>
      </p:sp>
      <p:sp>
        <p:nvSpPr>
          <p:cNvPr id="6" name="矩形 5"/>
          <p:cNvSpPr/>
          <p:nvPr/>
        </p:nvSpPr>
        <p:spPr>
          <a:xfrm>
            <a:off x="360854" y="4293096"/>
            <a:ext cx="11485848"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latin typeface="宋体" panose="02010600030101010101" pitchFamily="2" charset="-122"/>
                <a:cs typeface="Times New Roman" panose="02020603050405020304" pitchFamily="18" charset="0"/>
              </a:rPr>
              <a:t>       ①</a:t>
            </a:r>
            <a:r>
              <a:rPr lang="zh-CN" altLang="zh-CN" sz="2400">
                <a:solidFill>
                  <a:srgbClr val="000000"/>
                </a:solidFill>
                <a:ea typeface="楷体" panose="02010609060101010101" pitchFamily="49" charset="-122"/>
                <a:cs typeface="Times New Roman" panose="02020603050405020304" pitchFamily="18" charset="0"/>
              </a:rPr>
              <a:t>使反应物受热均匀</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且便于控制温度</a:t>
            </a:r>
            <a:r>
              <a:rPr lang="zh-CN" altLang="zh-CN" sz="2400">
                <a:solidFill>
                  <a:srgbClr val="000000"/>
                </a:solidFill>
                <a:cs typeface="Times New Roman" panose="02020603050405020304" pitchFamily="18" charset="0"/>
              </a:rPr>
              <a:t>　</a:t>
            </a:r>
            <a:r>
              <a:rPr lang="en-US" altLang="zh-CN" sz="2400">
                <a:solidFill>
                  <a:srgbClr val="000000"/>
                </a:solidFill>
                <a:latin typeface="宋体" panose="02010600030101010101" pitchFamily="2" charset="-122"/>
                <a:cs typeface="Times New Roman" panose="02020603050405020304" pitchFamily="18" charset="0"/>
              </a:rPr>
              <a:t>②</a:t>
            </a:r>
            <a:r>
              <a:rPr lang="zh-CN" altLang="zh-CN" sz="2400">
                <a:solidFill>
                  <a:srgbClr val="000000"/>
                </a:solidFill>
                <a:ea typeface="楷体" panose="02010609060101010101" pitchFamily="49" charset="-122"/>
                <a:cs typeface="Times New Roman" panose="02020603050405020304" pitchFamily="18" charset="0"/>
              </a:rPr>
              <a:t>试管不能接触烧杯底部</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缺少冷凝回流装置</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219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有关简单有机物制备的思维</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流程</a:t>
            </a: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顿有所悟.eps" descr="id:2147492676;FounderCES"/>
          <p:cNvPicPr/>
          <p:nvPr/>
        </p:nvPicPr>
        <p:blipFill>
          <a:blip r:embed="rId1"/>
          <a:stretch>
            <a:fillRect/>
          </a:stretch>
        </p:blipFill>
        <p:spPr>
          <a:xfrm>
            <a:off x="550590" y="942262"/>
            <a:ext cx="1691005" cy="370840"/>
          </a:xfrm>
          <a:prstGeom prst="rect">
            <a:avLst/>
          </a:prstGeom>
        </p:spPr>
      </p:pic>
      <p:pic>
        <p:nvPicPr>
          <p:cNvPr id="2" name="图片 1"/>
          <p:cNvPicPr>
            <a:picLocks noChangeAspect="1"/>
          </p:cNvPicPr>
          <p:nvPr/>
        </p:nvPicPr>
        <p:blipFill>
          <a:blip r:embed="rId2"/>
          <a:stretch>
            <a:fillRect/>
          </a:stretch>
        </p:blipFill>
        <p:spPr>
          <a:xfrm>
            <a:off x="2256053" y="1584098"/>
            <a:ext cx="6746219" cy="126737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graphicFrame>
        <p:nvGraphicFramePr>
          <p:cNvPr id="4" name="表格 3"/>
          <p:cNvGraphicFramePr>
            <a:graphicFrameLocks noGrp="1"/>
          </p:cNvGraphicFramePr>
          <p:nvPr/>
        </p:nvGraphicFramePr>
        <p:xfrm>
          <a:off x="380794" y="1484784"/>
          <a:ext cx="11331036" cy="3291840"/>
        </p:xfrm>
        <a:graphic>
          <a:graphicData uri="http://schemas.openxmlformats.org/drawingml/2006/table">
            <a:tbl>
              <a:tblPr firstRow="1" firstCol="1" bandRow="1"/>
              <a:tblGrid>
                <a:gridCol w="1033892"/>
                <a:gridCol w="5040560"/>
                <a:gridCol w="5256584"/>
              </a:tblGrid>
              <a:tr h="2270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苯的同系物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1345">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分子中都含有一个苯环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分子式都符合通式</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227018">
                <a:tc vMerge="1">
                  <a:tcPr/>
                </a:tc>
                <a:tc gridSpan="2">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燃烧时现象相同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火焰明亮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伴有浓烟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都易发生苯环上的取代反应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都能发生苯环的加成反应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但反应都比较困难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452802" y="836712"/>
          <a:ext cx="11331036" cy="4389120"/>
        </p:xfrm>
        <a:graphic>
          <a:graphicData uri="http://schemas.openxmlformats.org/drawingml/2006/table">
            <a:tbl>
              <a:tblPr firstRow="1" firstCol="1" bandRow="1"/>
              <a:tblGrid>
                <a:gridCol w="1033892"/>
                <a:gridCol w="5040560"/>
                <a:gridCol w="5256584"/>
              </a:tblGrid>
              <a:tr h="2270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苯的同系物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27681">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易发生取代反应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主要得到一元取代产物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更容易发生取代反应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常得到多元取代产物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80081">
                <a:tc vMerge="1">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难被氧化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不能使酸性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通常易被氧化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能使酸性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270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差异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苯的同系物分子中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苯环与侧链烃基相互影响。苯环影响侧链烃基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使侧链烃基性质活泼而易被氧化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侧链烃基影响苯环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使苯环上侧链烃基的邻、对位的氢更活泼而易被取代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743" marR="1774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的结构和性质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en-US"/>
          </a:p>
        </p:txBody>
      </p:sp>
      <p:graphicFrame>
        <p:nvGraphicFramePr>
          <p:cNvPr id="2" name="表格 1"/>
          <p:cNvGraphicFramePr>
            <a:graphicFrameLocks noGrp="1"/>
          </p:cNvGraphicFramePr>
          <p:nvPr/>
        </p:nvGraphicFramePr>
        <p:xfrm>
          <a:off x="455009" y="2564904"/>
          <a:ext cx="11328828" cy="1097280"/>
        </p:xfrm>
        <a:graphic>
          <a:graphicData uri="http://schemas.openxmlformats.org/drawingml/2006/table">
            <a:tbl>
              <a:tblPr firstRow="1" firstCol="1" bandRow="1"/>
              <a:tblGrid>
                <a:gridCol w="1416104"/>
                <a:gridCol w="1416104"/>
                <a:gridCol w="2832206"/>
                <a:gridCol w="1416104"/>
                <a:gridCol w="1887382"/>
                <a:gridCol w="2360928"/>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毒性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有特殊气味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比水小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6" name="内容占位符 8"/>
          <p:cNvSpPr txBox="1"/>
          <p:nvPr/>
        </p:nvSpPr>
        <p:spPr bwMode="auto">
          <a:xfrm>
            <a:off x="360854" y="385505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分子结构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）分子结构：苯分子中的碳原子均采取</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杂化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，每个碳原子分别与氢原子及相邻碳原子以</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键结合，键间夹角均为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平面正六边形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结构。每个碳原子余下的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轨道垂直于碳、氢原子构成的平面，相互平行重叠形成</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大</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π</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49182"/>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山东菏泽第一中学高二月考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）向甲苯（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）中加入少量紫红色的酸性高锰酸钾溶液，振荡后褪色。下列说法正确的是（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甲苯使酸性高锰酸钾溶液褪色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说明甲苯是不饱和烃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甲基影响苯环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酸性高锰酸钾溶液破坏不饱和键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甲苯催化高锰酸钾在酸性溶液中分解为无色物质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与异丙苯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均能使酸性高锰酸钾溶液褪色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且互为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同系物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8255446" y="548680"/>
            <a:ext cx="1005426" cy="869398"/>
          </a:xfrm>
          <a:prstGeom prst="rect">
            <a:avLst/>
          </a:prstGeom>
        </p:spPr>
      </p:pic>
      <p:pic>
        <p:nvPicPr>
          <p:cNvPr id="7" name="图片 6"/>
          <p:cNvPicPr>
            <a:picLocks noChangeAspect="1"/>
          </p:cNvPicPr>
          <p:nvPr/>
        </p:nvPicPr>
        <p:blipFill>
          <a:blip r:embed="rId3"/>
          <a:stretch>
            <a:fillRect/>
          </a:stretch>
        </p:blipFill>
        <p:spPr>
          <a:xfrm>
            <a:off x="1918742" y="3501008"/>
            <a:ext cx="844441" cy="758566"/>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4943078" y="3392363"/>
            <a:ext cx="969350" cy="97585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使酸性高锰酸钾溶液褪色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是由于甲苯与酸性高锰酸钾溶液发生氧化反应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其转变成苯甲酸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甲基被氧化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高锰酸钾被还原为锰离子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由于苯环影响了甲基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酸性高锰酸钾溶液把甲苯上的甲基氧化为羧基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甲苯与酸性高锰酸钾溶液发生氧化反应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甲苯不起催化作用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甲苯</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与异丙苯</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均能使酸性高锰酸钾溶液褪色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且二者互为同系物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与</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苯环连接的碳原子上有氢原子的有机物都能被酸性高锰酸钾溶液氧化为苯甲酸</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eps" descr="id:2147492726;FounderCES"/>
          <p:cNvPicPr/>
          <p:nvPr/>
        </p:nvPicPr>
        <p:blipFill>
          <a:blip r:embed="rId1"/>
          <a:stretch>
            <a:fillRect/>
          </a:stretch>
        </p:blipFill>
        <p:spPr>
          <a:xfrm>
            <a:off x="622598" y="3645024"/>
            <a:ext cx="379095" cy="298450"/>
          </a:xfrm>
          <a:prstGeom prst="rect">
            <a:avLst/>
          </a:prstGeom>
        </p:spPr>
      </p:pic>
      <p:pic>
        <p:nvPicPr>
          <p:cNvPr id="4" name="24解析.eps" descr="id:2147491609;FounderCES"/>
          <p:cNvPicPr/>
          <p:nvPr/>
        </p:nvPicPr>
        <p:blipFill>
          <a:blip r:embed="rId2"/>
          <a:stretch>
            <a:fillRect/>
          </a:stretch>
        </p:blipFill>
        <p:spPr>
          <a:xfrm>
            <a:off x="478582" y="908720"/>
            <a:ext cx="983615" cy="350520"/>
          </a:xfrm>
          <a:prstGeom prst="rect">
            <a:avLst/>
          </a:prstGeom>
        </p:spPr>
      </p:pic>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9263558" y="2348880"/>
            <a:ext cx="596315" cy="547437"/>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1270670" y="2780928"/>
            <a:ext cx="648748" cy="653192"/>
          </a:xfrm>
          <a:prstGeom prst="rect">
            <a:avLst/>
          </a:prstGeom>
        </p:spPr>
      </p:pic>
      <p:pic>
        <p:nvPicPr>
          <p:cNvPr id="8" name="24答案.eps" descr="id:2147491616;FounderCES"/>
          <p:cNvPicPr/>
          <p:nvPr/>
        </p:nvPicPr>
        <p:blipFill>
          <a:blip r:embed="rId5"/>
          <a:stretch>
            <a:fillRect/>
          </a:stretch>
        </p:blipFill>
        <p:spPr>
          <a:xfrm>
            <a:off x="320337" y="4797152"/>
            <a:ext cx="983615" cy="350520"/>
          </a:xfrm>
          <a:prstGeom prst="rect">
            <a:avLst/>
          </a:prstGeom>
        </p:spPr>
      </p:pic>
      <p:sp>
        <p:nvSpPr>
          <p:cNvPr id="6" name="矩形 5"/>
          <p:cNvSpPr/>
          <p:nvPr/>
        </p:nvSpPr>
        <p:spPr>
          <a:xfrm>
            <a:off x="1388808" y="4644510"/>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有关苯环和甲基相互影响问题的思维流程如下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苯不具有而甲苯的苯环具有的性质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甲基对苯环的影响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甲烷不具有而甲苯具有的性质</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苯环对甲基的影响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1623;FounderCES"/>
          <p:cNvPicPr/>
          <p:nvPr/>
        </p:nvPicPr>
        <p:blipFill>
          <a:blip r:embed="rId1"/>
          <a:stretch>
            <a:fillRect/>
          </a:stretch>
        </p:blipFill>
        <p:spPr>
          <a:xfrm>
            <a:off x="406574" y="846082"/>
            <a:ext cx="2035810" cy="44640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3122"/>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突破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以烯烃为背景的信息给予型问题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信息给予题以新信息、新材料、新场景、新途径、新反应等新知识为载体，着重考查学生的自学能力，知识的迁移能力和思维的变通能力，其中以烯烃为背景的信息给予题是典型题目之一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031043" y="622042"/>
            <a:ext cx="6145470" cy="720467"/>
          </a:xfrm>
          <a:prstGeom prst="rect">
            <a:avLst/>
          </a:prstGeom>
        </p:spPr>
      </p:pic>
      <p:pic>
        <p:nvPicPr>
          <p:cNvPr id="4" name="图片 3"/>
          <p:cNvPicPr>
            <a:picLocks noChangeAspect="1"/>
          </p:cNvPicPr>
          <p:nvPr/>
        </p:nvPicPr>
        <p:blipFill>
          <a:blip r:embed="rId2"/>
          <a:stretch>
            <a:fillRect/>
          </a:stretch>
        </p:blipFill>
        <p:spPr>
          <a:xfrm>
            <a:off x="360854" y="1464744"/>
            <a:ext cx="1267376" cy="46444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2570"/>
            <a:ext cx="11485848" cy="310469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安徽安庆一中高二月考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）已知某种烯烃经臭氧氧化后，在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存在下水解可得到醛和酮。反应如下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741923"/>
            <a:ext cx="1290992" cy="456570"/>
          </a:xfrm>
          <a:prstGeom prst="rect">
            <a:avLst/>
          </a:prstGeom>
        </p:spPr>
      </p:pic>
      <p:pic>
        <p:nvPicPr>
          <p:cNvPr id="4" name="图片 3"/>
          <p:cNvPicPr>
            <a:picLocks noChangeAspect="1"/>
          </p:cNvPicPr>
          <p:nvPr/>
        </p:nvPicPr>
        <p:blipFill>
          <a:blip r:embed="rId2"/>
          <a:stretch>
            <a:fillRect/>
          </a:stretch>
        </p:blipFill>
        <p:spPr>
          <a:xfrm>
            <a:off x="2918072" y="2263373"/>
            <a:ext cx="6088476" cy="192881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的某烯烃，它与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加成后生成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－二甲基戊烷，它经臭氧氧化后在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的存在下水解生成乙醛和一种酮，据此推知该烯烃的结构简式为（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89322" y="1884992"/>
            <a:ext cx="4924817" cy="3623677"/>
          </a:xfrm>
          <a:prstGeom prst="rect">
            <a:avLst/>
          </a:prstGeom>
        </p:spPr>
      </p:pic>
      <p:pic>
        <p:nvPicPr>
          <p:cNvPr id="3" name="图片 2"/>
          <p:cNvPicPr>
            <a:picLocks noChangeAspect="1"/>
          </p:cNvPicPr>
          <p:nvPr/>
        </p:nvPicPr>
        <p:blipFill>
          <a:blip r:embed="rId2"/>
          <a:stretch>
            <a:fillRect/>
          </a:stretch>
        </p:blipFill>
        <p:spPr>
          <a:xfrm>
            <a:off x="390248" y="5661248"/>
            <a:ext cx="3688734" cy="91079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题给烯烃分子中仅含有</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个碳碳双键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。该烯烃经臭氧氧化后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存在条件下水解生成乙醛和一种酮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结合题给信息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可推断该烯烃中含有结构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结合该烯烃与氢气的加成产物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二甲基戊烷的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可推断出该烯烃的结构简式为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6" name="24解析.eps" descr="id:2147492768;FounderCES"/>
          <p:cNvPicPr/>
          <p:nvPr/>
        </p:nvPicPr>
        <p:blipFill>
          <a:blip r:embed="rId1"/>
          <a:stretch>
            <a:fillRect/>
          </a:stretch>
        </p:blipFill>
        <p:spPr>
          <a:xfrm>
            <a:off x="478582" y="908720"/>
            <a:ext cx="894715" cy="318770"/>
          </a:xfrm>
          <a:prstGeom prst="rect">
            <a:avLst/>
          </a:prstGeom>
        </p:spPr>
      </p:pic>
      <p:pic>
        <p:nvPicPr>
          <p:cNvPr id="7" name="24答案.eps" descr="id:2147492775;FounderCES"/>
          <p:cNvPicPr/>
          <p:nvPr/>
        </p:nvPicPr>
        <p:blipFill>
          <a:blip r:embed="rId2"/>
          <a:stretch>
            <a:fillRect/>
          </a:stretch>
        </p:blipFill>
        <p:spPr>
          <a:xfrm>
            <a:off x="410161" y="5547311"/>
            <a:ext cx="846455" cy="301625"/>
          </a:xfrm>
          <a:prstGeom prst="rect">
            <a:avLst/>
          </a:prstGeom>
        </p:spPr>
      </p:pic>
      <p:sp>
        <p:nvSpPr>
          <p:cNvPr id="2" name="矩形 1"/>
          <p:cNvSpPr/>
          <p:nvPr/>
        </p:nvSpPr>
        <p:spPr>
          <a:xfrm>
            <a:off x="1439250" y="5374957"/>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1126654" y="1955807"/>
            <a:ext cx="2702824" cy="981769"/>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1302660" y="3136816"/>
            <a:ext cx="4002805" cy="1006211"/>
          </a:xfrm>
          <a:prstGeom prst="rect">
            <a:avLst/>
          </a:prstGeom>
        </p:spPr>
      </p:pic>
      <p:pic>
        <p:nvPicPr>
          <p:cNvPr id="10" name="图片 9"/>
          <p:cNvPicPr>
            <a:picLocks noChangeAspect="1"/>
          </p:cNvPicPr>
          <p:nvPr/>
        </p:nvPicPr>
        <p:blipFill>
          <a:blip r:embed="rId5"/>
          <a:stretch>
            <a:fillRect/>
          </a:stretch>
        </p:blipFill>
        <p:spPr>
          <a:xfrm>
            <a:off x="308770" y="4270649"/>
            <a:ext cx="3540096" cy="105762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346237"/>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信息题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通常的思路是看懂题给信息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理解变化关系或规律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然后运用该规律进行推理。在烯烃的信息题中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出现概率最大的有两类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臭氧氧化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。其突破方法就是掌握</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旧键断裂方式、新键形成方式</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同时要使用正向思维与逆向思维相结合的方法来进行推导。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烯烃复分解</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突破方法就是掌握题给的</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复分解方式</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从而进行重新组合。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提分绝招.eps" descr="id:2147492782;FounderCES"/>
          <p:cNvPicPr/>
          <p:nvPr/>
        </p:nvPicPr>
        <p:blipFill>
          <a:blip r:embed="rId1"/>
          <a:stretch>
            <a:fillRect/>
          </a:stretch>
        </p:blipFill>
        <p:spPr>
          <a:xfrm>
            <a:off x="478582" y="836712"/>
            <a:ext cx="1932940" cy="439420"/>
          </a:xfrm>
          <a:prstGeom prst="rect">
            <a:avLst/>
          </a:prstGeom>
        </p:spPr>
      </p:pic>
      <p:pic>
        <p:nvPicPr>
          <p:cNvPr id="2" name="图片 1"/>
          <p:cNvPicPr>
            <a:picLocks noChangeAspect="1"/>
          </p:cNvPicPr>
          <p:nvPr/>
        </p:nvPicPr>
        <p:blipFill>
          <a:blip r:embed="rId2"/>
          <a:stretch>
            <a:fillRect/>
          </a:stretch>
        </p:blipFill>
        <p:spPr>
          <a:xfrm>
            <a:off x="3142878" y="1772816"/>
            <a:ext cx="1243760" cy="818677"/>
          </a:xfrm>
          <a:prstGeom prst="rect">
            <a:avLst/>
          </a:prstGeom>
        </p:spPr>
      </p:pic>
      <p:pic>
        <p:nvPicPr>
          <p:cNvPr id="3" name="图片 2"/>
          <p:cNvPicPr>
            <a:picLocks noChangeAspect="1"/>
          </p:cNvPicPr>
          <p:nvPr/>
        </p:nvPicPr>
        <p:blipFill>
          <a:blip r:embed="rId3">
            <a:clrChange>
              <a:clrFrom>
                <a:srgbClr val="E3F2E7"/>
              </a:clrFrom>
              <a:clrTo>
                <a:srgbClr val="E3F2E7">
                  <a:alpha val="0"/>
                </a:srgbClr>
              </a:clrTo>
            </a:clrChange>
          </a:blip>
          <a:stretch>
            <a:fillRect/>
          </a:stretch>
        </p:blipFill>
        <p:spPr>
          <a:xfrm>
            <a:off x="4078982" y="2947681"/>
            <a:ext cx="3702336" cy="733369"/>
          </a:xfrm>
          <a:prstGeom prst="rect">
            <a:avLst/>
          </a:prstGeom>
        </p:spPr>
      </p:pic>
      <p:pic>
        <p:nvPicPr>
          <p:cNvPr id="8" name="图片 7"/>
          <p:cNvPicPr>
            <a:picLocks noChangeAspect="1"/>
          </p:cNvPicPr>
          <p:nvPr/>
        </p:nvPicPr>
        <p:blipFill>
          <a:blip r:embed="rId4">
            <a:clrChange>
              <a:clrFrom>
                <a:srgbClr val="E3F2E7"/>
              </a:clrFrom>
              <a:clrTo>
                <a:srgbClr val="E3F2E7">
                  <a:alpha val="0"/>
                </a:srgbClr>
              </a:clrTo>
            </a:clrChange>
          </a:blip>
          <a:stretch>
            <a:fillRect/>
          </a:stretch>
        </p:blipFill>
        <p:spPr>
          <a:xfrm>
            <a:off x="8014066" y="2852936"/>
            <a:ext cx="3193708" cy="851656"/>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综合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认知重要烃的结构与</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en-US"/>
          </a:p>
        </p:txBody>
      </p:sp>
      <p:pic>
        <p:nvPicPr>
          <p:cNvPr id="3" name="图片 2"/>
          <p:cNvPicPr>
            <a:picLocks noChangeAspect="1"/>
          </p:cNvPicPr>
          <p:nvPr/>
        </p:nvPicPr>
        <p:blipFill>
          <a:blip r:embed="rId1"/>
          <a:stretch>
            <a:fillRect/>
          </a:stretch>
        </p:blipFill>
        <p:spPr>
          <a:xfrm>
            <a:off x="354551" y="809618"/>
            <a:ext cx="1290992" cy="456570"/>
          </a:xfrm>
          <a:prstGeom prst="rect">
            <a:avLst/>
          </a:prstGeom>
        </p:spPr>
      </p:pic>
      <p:graphicFrame>
        <p:nvGraphicFramePr>
          <p:cNvPr id="4" name="表格 3"/>
          <p:cNvGraphicFramePr>
            <a:graphicFrameLocks noGrp="1"/>
          </p:cNvGraphicFramePr>
          <p:nvPr/>
        </p:nvGraphicFramePr>
        <p:xfrm>
          <a:off x="362230" y="1342498"/>
          <a:ext cx="11421608" cy="5184536"/>
        </p:xfrm>
        <a:graphic>
          <a:graphicData uri="http://schemas.openxmlformats.org/drawingml/2006/table">
            <a:tbl>
              <a:tblPr firstRow="1" firstCol="1" bandRow="1"/>
              <a:tblGrid>
                <a:gridCol w="1436640"/>
                <a:gridCol w="2064089"/>
                <a:gridCol w="2219213"/>
                <a:gridCol w="2173275"/>
                <a:gridCol w="1296144"/>
                <a:gridCol w="2232247"/>
              </a:tblGrid>
              <a:tr h="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烃的种类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烷烃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烯烃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炔烃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苯及其同系物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0">
                <a:tc vMerge="1">
                  <a:tcPr/>
                </a:tc>
                <a:tc vMerge="1">
                  <a:tcPr/>
                </a:tc>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4405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代表物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结构简式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1888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全部为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键、饱和烃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含碳碳双键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键和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、不饱和烃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含碳碳三键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键和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、不饱和烃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键、芳香烃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含一个苯环</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含大</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π</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芳香烃、侧链为烷基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4377" marR="3437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944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正四面体形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直线形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平面正六边形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所有碳原子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在同一平面上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图片 4"/>
          <p:cNvPicPr>
            <a:picLocks noChangeAspect="1"/>
          </p:cNvPicPr>
          <p:nvPr/>
        </p:nvPicPr>
        <p:blipFill>
          <a:blip r:embed="rId2"/>
          <a:stretch>
            <a:fillRect/>
          </a:stretch>
        </p:blipFill>
        <p:spPr>
          <a:xfrm>
            <a:off x="3946300" y="2818562"/>
            <a:ext cx="1975847" cy="582521"/>
          </a:xfrm>
          <a:prstGeom prst="rect">
            <a:avLst/>
          </a:prstGeom>
        </p:spPr>
      </p:pic>
      <p:pic>
        <p:nvPicPr>
          <p:cNvPr id="6" name="图片 5"/>
          <p:cNvPicPr>
            <a:picLocks noChangeAspect="1"/>
          </p:cNvPicPr>
          <p:nvPr/>
        </p:nvPicPr>
        <p:blipFill>
          <a:blip r:embed="rId3"/>
          <a:stretch>
            <a:fillRect/>
          </a:stretch>
        </p:blipFill>
        <p:spPr>
          <a:xfrm>
            <a:off x="6180629" y="2850051"/>
            <a:ext cx="1692459" cy="519545"/>
          </a:xfrm>
          <a:prstGeom prst="rect">
            <a:avLst/>
          </a:prstGeom>
        </p:spPr>
      </p:pic>
      <p:pic>
        <p:nvPicPr>
          <p:cNvPr id="7" name="图片 6"/>
          <p:cNvPicPr>
            <a:picLocks noChangeAspect="1"/>
          </p:cNvPicPr>
          <p:nvPr/>
        </p:nvPicPr>
        <p:blipFill>
          <a:blip r:embed="rId4"/>
          <a:stretch>
            <a:fillRect/>
          </a:stretch>
        </p:blipFill>
        <p:spPr>
          <a:xfrm>
            <a:off x="8390051" y="2661125"/>
            <a:ext cx="958941" cy="708471"/>
          </a:xfrm>
          <a:prstGeom prst="rect">
            <a:avLst/>
          </a:prstGeom>
        </p:spPr>
      </p:pic>
      <p:pic>
        <p:nvPicPr>
          <p:cNvPr id="8" name="图片 7"/>
          <p:cNvPicPr>
            <a:picLocks noChangeAspect="1"/>
          </p:cNvPicPr>
          <p:nvPr/>
        </p:nvPicPr>
        <p:blipFill>
          <a:blip r:embed="rId5"/>
          <a:stretch>
            <a:fillRect/>
          </a:stretch>
        </p:blipFill>
        <p:spPr>
          <a:xfrm>
            <a:off x="9865955" y="2660474"/>
            <a:ext cx="1678471" cy="70912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43192" y="836712"/>
          <a:ext cx="11449273" cy="5373161"/>
        </p:xfrm>
        <a:graphic>
          <a:graphicData uri="http://schemas.openxmlformats.org/drawingml/2006/table">
            <a:tbl>
              <a:tblPr firstRow="1" firstCol="1" bandRow="1"/>
              <a:tblGrid>
                <a:gridCol w="896539"/>
                <a:gridCol w="1307979"/>
                <a:gridCol w="1465121"/>
                <a:gridCol w="146786"/>
                <a:gridCol w="1981604"/>
                <a:gridCol w="366964"/>
                <a:gridCol w="1174284"/>
                <a:gridCol w="440357"/>
                <a:gridCol w="1820687"/>
                <a:gridCol w="87524"/>
                <a:gridCol w="1761428"/>
              </a:tblGrid>
              <a:tr h="342685">
                <a:tc rowSpan="2"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烃的种类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hMerge="1">
                  <a:tcPr/>
                </a:tc>
                <a:tc rowSpan="2"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烷烃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hMerge="1">
                  <a:tcPr/>
                </a:tc>
                <a:tc row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烯烃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炔烃</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rowSpan="2" hMerge="1">
                  <a:tcPr/>
                </a:tc>
                <a:tc gridSpan="4">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苯及其同系物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hMerge="1">
                  <a:tcPr/>
                </a:tc>
                <a:tc hMerge="1">
                  <a:tcPr/>
                </a:tc>
              </a:tr>
              <a:tr h="0">
                <a:tc vMerge="1" gridSpan="2">
                  <a:tcPr/>
                </a:tc>
                <a:tc vMerge="1" hMerge="1">
                  <a:tcPr/>
                </a:tc>
                <a:tc vMerge="1" gridSpan="2">
                  <a:tcPr/>
                </a:tc>
                <a:tc vMerge="1" hMerge="1">
                  <a:tcPr/>
                </a:tc>
                <a:tc vMerge="1">
                  <a:tcPr/>
                </a:tc>
                <a:tc vMerge="1" gridSpan="2">
                  <a:tcPr/>
                </a:tc>
                <a:tc vMerge="1" hMerge="1">
                  <a:tcPr/>
                </a:tc>
                <a:tc gridSpan="3">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甲苯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92314">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9">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易溶于有机溶剂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c hMerge="1">
                  <a:tcPr/>
                </a:tc>
                <a:tc hMerge="1">
                  <a:tcPr/>
                </a:tc>
                <a:tc hMerge="1">
                  <a:tcPr/>
                </a:tc>
                <a:tc hMerge="1">
                  <a:tcPr/>
                </a:tc>
                <a:tc hMerge="1">
                  <a:tcPr/>
                </a:tc>
              </a:tr>
              <a:tr h="392314">
                <a:tc rowSpan="3">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燃烧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9">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完全燃烧生成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c hMerge="1">
                  <a:tcPr/>
                </a:tc>
                <a:tc hMerge="1">
                  <a:tcPr/>
                </a:tc>
                <a:tc hMerge="1">
                  <a:tcPr/>
                </a:tc>
                <a:tc hMerge="1">
                  <a:tcPr/>
                </a:tc>
                <a:tc hMerge="1">
                  <a:tcPr/>
                </a:tc>
              </a:tr>
              <a:tr h="784628">
                <a:tc vMerge="1">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784628">
                <a:tc vMerge="1">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萃取褪色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1569257">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加成反应、氧化反应、加聚反应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加成反应、氧化反应、加聚反应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加成反应、取代反应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加成反应、取代反应、氧化反应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5715" marR="157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分子中的碳碳键是介于碳碳单键和碳碳双键之间的独特的键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苯环结构中不存在碳碳单键与碳碳双键交替的结构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
        <p:nvSpPr>
          <p:cNvPr id="2" name="矩形 1"/>
          <p:cNvSpPr/>
          <p:nvPr/>
        </p:nvSpPr>
        <p:spPr>
          <a:xfrm>
            <a:off x="374531" y="1988840"/>
            <a:ext cx="5288627"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）分子组成和结构的不同表示方法</a:t>
            </a:r>
            <a:endParaRPr lang="zh-CN" altLang="zh-CN" sz="1050">
              <a:solidFill>
                <a:srgbClr val="000000"/>
              </a:solidFill>
              <a:cs typeface="Times New Roman" panose="02020603050405020304" pitchFamily="18" charset="0"/>
            </a:endParaRPr>
          </a:p>
        </p:txBody>
      </p:sp>
      <p:pic>
        <p:nvPicPr>
          <p:cNvPr id="6" name="xx209.jpg" descr="id:2147492570;FounderCES"/>
          <p:cNvPicPr/>
          <p:nvPr/>
        </p:nvPicPr>
        <p:blipFill>
          <a:blip r:embed="rId2"/>
          <a:stretch>
            <a:fillRect/>
          </a:stretch>
        </p:blipFill>
        <p:spPr>
          <a:xfrm>
            <a:off x="3142878" y="2738066"/>
            <a:ext cx="5374005" cy="26257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445795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山东济南莱芜第一中学高二月考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）科学家通过实验发现环己烷在一定条件下最终可以生成苯，从而增加苯及其芳香族化合物的产量（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两步都属于加成反应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环己烯的链状同分异构体超过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不考虑立体异构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环己烷、环己烯、苯均能使溴水褪色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且褪色原理相同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环己烷、环己烯、苯均不能使酸性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1"/>
          <a:stretch>
            <a:fillRect/>
          </a:stretch>
        </p:blipFill>
        <p:spPr>
          <a:xfrm>
            <a:off x="360854" y="787413"/>
            <a:ext cx="1259505" cy="409339"/>
          </a:xfrm>
          <a:prstGeom prst="rect">
            <a:avLst/>
          </a:prstGeom>
        </p:spPr>
      </p:pic>
      <p:pic>
        <p:nvPicPr>
          <p:cNvPr id="4" name="图片 3"/>
          <p:cNvPicPr>
            <a:picLocks noChangeAspect="1"/>
          </p:cNvPicPr>
          <p:nvPr/>
        </p:nvPicPr>
        <p:blipFill>
          <a:blip r:embed="rId2"/>
          <a:stretch>
            <a:fillRect/>
          </a:stretch>
        </p:blipFill>
        <p:spPr>
          <a:xfrm>
            <a:off x="766614" y="1797510"/>
            <a:ext cx="1494698" cy="650570"/>
          </a:xfrm>
          <a:prstGeom prst="rect">
            <a:avLst/>
          </a:prstGeom>
        </p:spPr>
      </p:pic>
      <p:pic>
        <p:nvPicPr>
          <p:cNvPr id="5" name="图片 4"/>
          <p:cNvPicPr>
            <a:picLocks noChangeAspect="1"/>
          </p:cNvPicPr>
          <p:nvPr/>
        </p:nvPicPr>
        <p:blipFill>
          <a:blip r:embed="rId3"/>
          <a:stretch>
            <a:fillRect/>
          </a:stretch>
        </p:blipFill>
        <p:spPr>
          <a:xfrm>
            <a:off x="2220592" y="1771324"/>
            <a:ext cx="2290438" cy="677453"/>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烯烃、炔烃和芳香烃的加成反应可知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加成反应降低了烃的不饱和度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而上述反应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却相反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属于消去反应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环己烯的链状同分异构体有炔烃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、二烯烃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其数量大于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环己烷、环己烯、苯均能使溴水褪色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其中环己烷、苯萃取了溴水中的溴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而环己烯使溴水褪色则是环己烯与溴发生了加成反应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反应原理不同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环己烷、苯均不能使酸性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环己烯分子中的碳碳双键能被酸性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811;FounderCES"/>
          <p:cNvPicPr/>
          <p:nvPr/>
        </p:nvPicPr>
        <p:blipFill>
          <a:blip r:embed="rId1"/>
          <a:stretch>
            <a:fillRect/>
          </a:stretch>
        </p:blipFill>
        <p:spPr>
          <a:xfrm>
            <a:off x="478582" y="908720"/>
            <a:ext cx="870585" cy="310515"/>
          </a:xfrm>
          <a:prstGeom prst="rect">
            <a:avLst/>
          </a:prstGeom>
        </p:spPr>
      </p:pic>
      <p:pic>
        <p:nvPicPr>
          <p:cNvPr id="4" name="24答案.eps" descr="id:2147492818;FounderCES"/>
          <p:cNvPicPr/>
          <p:nvPr/>
        </p:nvPicPr>
        <p:blipFill>
          <a:blip r:embed="rId2"/>
          <a:stretch>
            <a:fillRect/>
          </a:stretch>
        </p:blipFill>
        <p:spPr>
          <a:xfrm>
            <a:off x="477909" y="4813251"/>
            <a:ext cx="774065" cy="275590"/>
          </a:xfrm>
          <a:prstGeom prst="rect">
            <a:avLst/>
          </a:prstGeom>
        </p:spPr>
      </p:pic>
      <p:sp>
        <p:nvSpPr>
          <p:cNvPr id="5" name="矩形 4"/>
          <p:cNvSpPr/>
          <p:nvPr/>
        </p:nvSpPr>
        <p:spPr>
          <a:xfrm>
            <a:off x="1349167" y="4627880"/>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x210.jpg" descr="id:2147492577;FounderCES"/>
          <p:cNvPicPr/>
          <p:nvPr/>
        </p:nvPicPr>
        <p:blipFill>
          <a:blip r:embed="rId1"/>
          <a:stretch>
            <a:fillRect/>
          </a:stretch>
        </p:blipFill>
        <p:spPr>
          <a:xfrm>
            <a:off x="2278782" y="1700808"/>
            <a:ext cx="7038975" cy="39166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实验室</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制取溴苯时是将液溴、铁粉和苯混合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不能使用溴水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反应所需催化剂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是由铁粉和液溴反应得到的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34566" y="764704"/>
                <a:ext cx="11485848" cy="378712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苯</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的同系物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均可燃烧，完全燃烧的通式为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苯环对烷基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的影响，使得烷基比烷烃更活泼。苯的同系物中，如果侧链烷基中与苯环直接相连的碳原子上有氢原子，它就能被酸性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溶液氧化，侧链烷基通常被氧化为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羧基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34566" y="764704"/>
                <a:ext cx="11485848" cy="3787127"/>
              </a:xfrm>
              <a:blipFill rotWithShape="1">
                <a:blip r:embed="rId2"/>
                <a:stretch>
                  <a:fillRect l="-5" t="-4" r="5" b="-1840"/>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5015086" y="4005064"/>
            <a:ext cx="5032089" cy="259228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烷基对苯环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的影响，烷基邻、对位的氢原子更活泼，更易参加反应，因此苯的同系物发生苯环上的取代反应时取代的位置均以烷基的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邻、对位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苯的同系物的烷基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在光照条件下与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发生取代反应。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）加成反应：苯的同系物均可与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发生加成反应，生成环烷烃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p:nvPr/>
        </p:nvSpPr>
        <p:spPr bwMode="auto">
          <a:xfrm>
            <a:off x="360854" y="299695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苯的同系物中只能含有一个苯环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但含有一个苯环的芳香烃不一定是苯的同系物。</a:t>
            </a:r>
            <a:endParaRPr lang="zh-CN" altLang="en-US"/>
          </a:p>
        </p:txBody>
      </p:sp>
      <p:pic>
        <p:nvPicPr>
          <p:cNvPr id="4" name="温馨提示.eps" descr="id:2147491463;FounderCES"/>
          <p:cNvPicPr/>
          <p:nvPr/>
        </p:nvPicPr>
        <p:blipFill>
          <a:blip r:embed="rId1"/>
          <a:stretch>
            <a:fillRect/>
          </a:stretch>
        </p:blipFill>
        <p:spPr>
          <a:xfrm>
            <a:off x="478582" y="3150254"/>
            <a:ext cx="1730375" cy="3397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2"/>
          <a:stretch>
            <a:fillRect/>
          </a:stretch>
        </p:blipFill>
        <p:spPr>
          <a:xfrm>
            <a:off x="377434" y="1556792"/>
            <a:ext cx="1240790" cy="435610"/>
          </a:xfrm>
          <a:prstGeom prst="rect">
            <a:avLst/>
          </a:prstGeom>
        </p:spPr>
      </p:pic>
      <p:sp>
        <p:nvSpPr>
          <p:cNvPr id="5" name="内容占位符 4"/>
          <p:cNvSpPr>
            <a:spLocks noGrp="1"/>
          </p:cNvSpPr>
          <p:nvPr>
            <p:ph idx="1"/>
          </p:nvPr>
        </p:nvSpPr>
        <p:spPr>
          <a:xfrm>
            <a:off x="360854" y="1412776"/>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溴</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苯和硝基苯的实验室制取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溴苯的制备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endParaRPr lang="zh-CN" altLang="en-US"/>
          </a:p>
        </p:txBody>
      </p:sp>
      <p:pic>
        <p:nvPicPr>
          <p:cNvPr id="6" name="24d181.jpg" descr="id:2147492619;FounderCES"/>
          <p:cNvPicPr/>
          <p:nvPr/>
        </p:nvPicPr>
        <p:blipFill>
          <a:blip r:embed="rId3"/>
          <a:stretch>
            <a:fillRect/>
          </a:stretch>
        </p:blipFill>
        <p:spPr>
          <a:xfrm>
            <a:off x="2422798" y="3356992"/>
            <a:ext cx="5339715" cy="221615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安装好实验装置，</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检查装置气密性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把苯和少量液溴放入烧瓶中；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加入少量铁屑与液溴反应生成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作催化剂；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用带导管的橡胶塞塞紧瓶口。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常温时，很快看到在导管口附近出现白雾（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溴化氢遇水蒸气形成小液滴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反应完毕后，锥形瓶内有淡黄色沉淀生成；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把烧瓶中的液体倒入盛有水的烧杯中，烧杯底部有褐色不溶于水的油状液体出现</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5117</Words>
  <Application>WPS 演示</Application>
  <PresentationFormat>自定义</PresentationFormat>
  <Paragraphs>461</Paragraphs>
  <Slides>31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31</vt:i4>
      </vt:variant>
    </vt:vector>
  </HeadingPairs>
  <TitlesOfParts>
    <vt:vector size="43"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601</cp:revision>
  <dcterms:created xsi:type="dcterms:W3CDTF">2020-11-06T05:24:00Z</dcterms:created>
  <dcterms:modified xsi:type="dcterms:W3CDTF">2025-11-10T06:07:40Z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143C04D053DB47F6A7BF278B2D83547B_12</vt:lpwstr>
  </property>
</Properties>
</file>